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12"/>
  </p:notesMasterIdLst>
  <p:sldIdLst>
    <p:sldId id="257" r:id="rId2"/>
    <p:sldId id="258" r:id="rId3"/>
    <p:sldId id="269" r:id="rId4"/>
    <p:sldId id="262" r:id="rId5"/>
    <p:sldId id="263" r:id="rId6"/>
    <p:sldId id="272" r:id="rId7"/>
    <p:sldId id="270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ibhav Dighe" userId="6e6269e4-9266-4acf-a8b4-369454980390" providerId="ADAL" clId="{7BC10836-BBED-4160-9647-629BC5CF50DF}"/>
    <pc:docChg chg="undo custSel delSld modSld">
      <pc:chgData name="Vaibhav Dighe" userId="6e6269e4-9266-4acf-a8b4-369454980390" providerId="ADAL" clId="{7BC10836-BBED-4160-9647-629BC5CF50DF}" dt="2022-08-10T14:23:33.084" v="88" actId="20577"/>
      <pc:docMkLst>
        <pc:docMk/>
      </pc:docMkLst>
      <pc:sldChg chg="modSp mod">
        <pc:chgData name="Vaibhav Dighe" userId="6e6269e4-9266-4acf-a8b4-369454980390" providerId="ADAL" clId="{7BC10836-BBED-4160-9647-629BC5CF50DF}" dt="2022-08-10T14:06:56.793" v="1" actId="20577"/>
        <pc:sldMkLst>
          <pc:docMk/>
          <pc:sldMk cId="2858664678" sldId="258"/>
        </pc:sldMkLst>
        <pc:spChg chg="mod">
          <ac:chgData name="Vaibhav Dighe" userId="6e6269e4-9266-4acf-a8b4-369454980390" providerId="ADAL" clId="{7BC10836-BBED-4160-9647-629BC5CF50DF}" dt="2022-08-10T14:06:56.793" v="1" actId="20577"/>
          <ac:spMkLst>
            <pc:docMk/>
            <pc:sldMk cId="2858664678" sldId="258"/>
            <ac:spMk id="3" creationId="{D55AE0A6-237E-4BFB-8B39-8C8FE677497E}"/>
          </ac:spMkLst>
        </pc:spChg>
      </pc:sldChg>
      <pc:sldChg chg="modSp mod">
        <pc:chgData name="Vaibhav Dighe" userId="6e6269e4-9266-4acf-a8b4-369454980390" providerId="ADAL" clId="{7BC10836-BBED-4160-9647-629BC5CF50DF}" dt="2022-08-10T14:23:33.084" v="88" actId="20577"/>
        <pc:sldMkLst>
          <pc:docMk/>
          <pc:sldMk cId="378708201" sldId="262"/>
        </pc:sldMkLst>
        <pc:spChg chg="mod">
          <ac:chgData name="Vaibhav Dighe" userId="6e6269e4-9266-4acf-a8b4-369454980390" providerId="ADAL" clId="{7BC10836-BBED-4160-9647-629BC5CF50DF}" dt="2022-08-10T14:23:33.084" v="88" actId="20577"/>
          <ac:spMkLst>
            <pc:docMk/>
            <pc:sldMk cId="378708201" sldId="262"/>
            <ac:spMk id="3" creationId="{FEF88938-52F2-8439-3AD3-514ED492B5FC}"/>
          </ac:spMkLst>
        </pc:spChg>
      </pc:sldChg>
      <pc:sldChg chg="del">
        <pc:chgData name="Vaibhav Dighe" userId="6e6269e4-9266-4acf-a8b4-369454980390" providerId="ADAL" clId="{7BC10836-BBED-4160-9647-629BC5CF50DF}" dt="2022-08-10T14:06:49.889" v="0" actId="2696"/>
        <pc:sldMkLst>
          <pc:docMk/>
          <pc:sldMk cId="4273007630" sldId="268"/>
        </pc:sldMkLst>
      </pc:sldChg>
      <pc:sldChg chg="modSp mod">
        <pc:chgData name="Vaibhav Dighe" userId="6e6269e4-9266-4acf-a8b4-369454980390" providerId="ADAL" clId="{7BC10836-BBED-4160-9647-629BC5CF50DF}" dt="2022-08-10T14:23:32.238" v="87" actId="14734"/>
        <pc:sldMkLst>
          <pc:docMk/>
          <pc:sldMk cId="2622737930" sldId="272"/>
        </pc:sldMkLst>
        <pc:graphicFrameChg chg="modGraphic">
          <ac:chgData name="Vaibhav Dighe" userId="6e6269e4-9266-4acf-a8b4-369454980390" providerId="ADAL" clId="{7BC10836-BBED-4160-9647-629BC5CF50DF}" dt="2022-08-10T14:23:32.238" v="87" actId="14734"/>
          <ac:graphicFrameMkLst>
            <pc:docMk/>
            <pc:sldMk cId="2622737930" sldId="272"/>
            <ac:graphicFrameMk id="7" creationId="{F51C4FE4-E0E5-6BB6-643E-7D03DB3D6468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29B64D-3878-4D56-B8BA-1626A12EE401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6EBCB0-0CDA-4B25-A855-7C4A37A5D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950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A33DB-B638-CA49-AC9A-85D67CF6E17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739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9167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 descr="TopGrad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39"/>
          <a:stretch/>
        </p:blipFill>
        <p:spPr>
          <a:xfrm>
            <a:off x="0" y="3"/>
            <a:ext cx="12192000" cy="18891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933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A107-C900-3B4B-8F0F-72A19A6B70A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B031B7-80D9-4842-B973-9D57D8FF6B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386" y="6470405"/>
            <a:ext cx="1823844" cy="29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078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3"/>
            <a:ext cx="12192000" cy="685800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862233"/>
          </a:xfrm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875660"/>
            <a:ext cx="10363200" cy="1202195"/>
          </a:xfrm>
        </p:spPr>
        <p:txBody>
          <a:bodyPr anchor="b">
            <a:normAutofit/>
          </a:bodyPr>
          <a:lstStyle>
            <a:lvl1pPr algn="ctr">
              <a:defRPr sz="4267" b="0" i="0" baseline="0">
                <a:latin typeface="Averta Semibold" charset="0"/>
                <a:ea typeface="Avenir Next Ultra Light" charset="0"/>
                <a:cs typeface="Avenir Next Ultra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87531"/>
            <a:ext cx="10363200" cy="556303"/>
          </a:xfrm>
        </p:spPr>
        <p:txBody>
          <a:bodyPr>
            <a:noAutofit/>
          </a:bodyPr>
          <a:lstStyle>
            <a:lvl1pPr marL="0" indent="0" algn="ctr">
              <a:buNone/>
              <a:defRPr sz="3333" b="0" i="0" baseline="0">
                <a:solidFill>
                  <a:schemeClr val="bg1"/>
                </a:solidFill>
                <a:latin typeface="Averta Regular" charset="0"/>
                <a:ea typeface="Avenir Next Ultra Light" charset="0"/>
                <a:cs typeface="Avenir Next Ultra Light" charset="0"/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A107-C900-3B4B-8F0F-72A19A6B70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570824" y="5648664"/>
            <a:ext cx="5050367" cy="338139"/>
          </a:xfrm>
        </p:spPr>
        <p:txBody>
          <a:bodyPr>
            <a:noAutofit/>
          </a:bodyPr>
          <a:lstStyle>
            <a:lvl1pPr marL="0" indent="0" algn="ctr">
              <a:buNone/>
              <a:defRPr sz="1733" b="0" i="0" baseline="0">
                <a:solidFill>
                  <a:schemeClr val="bg1"/>
                </a:solidFill>
                <a:latin typeface="Averta Regular" charset="0"/>
                <a:ea typeface="Avenir Next Ultra Light" charset="0"/>
                <a:cs typeface="Avenir Next Ultra Light" charset="0"/>
              </a:defRPr>
            </a:lvl1pPr>
            <a:lvl2pPr marL="457167" indent="0" algn="ctr">
              <a:buNone/>
              <a:defRPr sz="1300">
                <a:solidFill>
                  <a:schemeClr val="bg1">
                    <a:lumMod val="75000"/>
                  </a:schemeClr>
                </a:solidFill>
              </a:defRPr>
            </a:lvl2pPr>
            <a:lvl3pPr marL="914332" indent="0" algn="ctr">
              <a:buNone/>
              <a:defRPr sz="1300">
                <a:solidFill>
                  <a:schemeClr val="bg1">
                    <a:lumMod val="75000"/>
                  </a:schemeClr>
                </a:solidFill>
              </a:defRPr>
            </a:lvl3pPr>
            <a:lvl4pPr marL="1371498" indent="0" algn="ctr">
              <a:buNone/>
              <a:defRPr sz="1300">
                <a:solidFill>
                  <a:schemeClr val="bg1">
                    <a:lumMod val="75000"/>
                  </a:schemeClr>
                </a:solidFill>
              </a:defRPr>
            </a:lvl4pPr>
            <a:lvl5pPr marL="1828664" indent="0" algn="ctr">
              <a:buNone/>
              <a:defRPr sz="1300"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804EBF-D8B2-704A-83C6-143F6B3293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98600" y="1493672"/>
            <a:ext cx="9194800" cy="150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01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tiff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3"/>
            <a:ext cx="12192000" cy="685800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6750" y="387595"/>
            <a:ext cx="11118501" cy="883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750" y="1466397"/>
            <a:ext cx="11118501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78257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>
                    <a:tint val="75000"/>
                  </a:schemeClr>
                </a:solidFill>
                <a:latin typeface="Averta" charset="0"/>
                <a:ea typeface="Avenir Book" charset="0"/>
                <a:cs typeface="Avenir Book" charset="0"/>
              </a:defRPr>
            </a:lvl1pPr>
          </a:lstStyle>
          <a:p>
            <a:fld id="{82AEA107-C900-3B4B-8F0F-72A19A6B70A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A8C75-8D31-314B-B4DB-E0CF5A9D921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386" y="6470406"/>
            <a:ext cx="1795233" cy="29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59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65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685766" rtl="0" eaLnBrk="1" latinLnBrk="0" hangingPunct="1">
        <a:lnSpc>
          <a:spcPct val="100000"/>
        </a:lnSpc>
        <a:spcBef>
          <a:spcPct val="0"/>
        </a:spcBef>
        <a:buNone/>
        <a:defRPr sz="2200" b="0" i="0" kern="1200" baseline="0">
          <a:solidFill>
            <a:schemeClr val="bg1"/>
          </a:solidFill>
          <a:latin typeface="Averta Semibold" charset="0"/>
          <a:ea typeface="Avenir Next" charset="0"/>
          <a:cs typeface="Avenir Next" charset="0"/>
        </a:defRPr>
      </a:lvl1pPr>
    </p:titleStyle>
    <p:bodyStyle>
      <a:lvl1pPr marL="171442" indent="-171442" algn="l" defTabSz="685766" rtl="0" eaLnBrk="1" latinLnBrk="0" hangingPunct="1">
        <a:lnSpc>
          <a:spcPct val="100000"/>
        </a:lnSpc>
        <a:spcBef>
          <a:spcPts val="750"/>
        </a:spcBef>
        <a:buClr>
          <a:schemeClr val="accent5"/>
        </a:buClr>
        <a:buFont typeface="Arial" panose="020B0604020202020204" pitchFamily="34" charset="0"/>
        <a:buChar char="•"/>
        <a:defRPr sz="2000" kern="1200" baseline="0">
          <a:solidFill>
            <a:schemeClr val="bg1">
              <a:lumMod val="75000"/>
            </a:schemeClr>
          </a:solidFill>
          <a:latin typeface="Averta Regular" charset="0"/>
          <a:ea typeface="Avenir Next" charset="0"/>
          <a:cs typeface="Avenir Next" charset="0"/>
        </a:defRPr>
      </a:lvl1pPr>
      <a:lvl2pPr marL="514325" indent="-171442" algn="l" defTabSz="685766" rtl="0" eaLnBrk="1" latinLnBrk="0" hangingPunct="1">
        <a:lnSpc>
          <a:spcPct val="100000"/>
        </a:lnSpc>
        <a:spcBef>
          <a:spcPts val="375"/>
        </a:spcBef>
        <a:buClr>
          <a:schemeClr val="accent5"/>
        </a:buClr>
        <a:buFont typeface="Arial" panose="020B0604020202020204" pitchFamily="34" charset="0"/>
        <a:buChar char="•"/>
        <a:defRPr sz="1600" kern="1200" baseline="0">
          <a:solidFill>
            <a:schemeClr val="bg1">
              <a:lumMod val="75000"/>
            </a:schemeClr>
          </a:solidFill>
          <a:latin typeface="Averta Regular" charset="0"/>
          <a:ea typeface="Avenir Next" charset="0"/>
          <a:cs typeface="Avenir Next" charset="0"/>
        </a:defRPr>
      </a:lvl2pPr>
      <a:lvl3pPr marL="857207" indent="-171442" algn="l" defTabSz="685766" rtl="0" eaLnBrk="1" latinLnBrk="0" hangingPunct="1">
        <a:lnSpc>
          <a:spcPct val="100000"/>
        </a:lnSpc>
        <a:spcBef>
          <a:spcPts val="375"/>
        </a:spcBef>
        <a:buClr>
          <a:schemeClr val="accent5"/>
        </a:buClr>
        <a:buFont typeface="Arial" panose="020B0604020202020204" pitchFamily="34" charset="0"/>
        <a:buChar char="•"/>
        <a:defRPr sz="1400" kern="1200" baseline="0">
          <a:solidFill>
            <a:schemeClr val="bg1">
              <a:lumMod val="75000"/>
            </a:schemeClr>
          </a:solidFill>
          <a:latin typeface="Averta Regular" charset="0"/>
          <a:ea typeface="Avenir Next" charset="0"/>
          <a:cs typeface="Avenir Next" charset="0"/>
        </a:defRPr>
      </a:lvl3pPr>
      <a:lvl4pPr marL="1200090" indent="-171442" algn="l" defTabSz="685766" rtl="0" eaLnBrk="1" latinLnBrk="0" hangingPunct="1">
        <a:lnSpc>
          <a:spcPct val="100000"/>
        </a:lnSpc>
        <a:spcBef>
          <a:spcPts val="375"/>
        </a:spcBef>
        <a:buClr>
          <a:schemeClr val="accent5"/>
        </a:buClr>
        <a:buFont typeface="Arial" panose="020B0604020202020204" pitchFamily="34" charset="0"/>
        <a:buChar char="•"/>
        <a:defRPr sz="1400" kern="1200" baseline="0">
          <a:solidFill>
            <a:schemeClr val="bg1">
              <a:lumMod val="75000"/>
            </a:schemeClr>
          </a:solidFill>
          <a:latin typeface="Averta Regular" charset="0"/>
          <a:ea typeface="Avenir Next" charset="0"/>
          <a:cs typeface="Avenir Next" charset="0"/>
        </a:defRPr>
      </a:lvl4pPr>
      <a:lvl5pPr marL="1542974" indent="-171442" algn="l" defTabSz="685766" rtl="0" eaLnBrk="1" latinLnBrk="0" hangingPunct="1">
        <a:lnSpc>
          <a:spcPct val="100000"/>
        </a:lnSpc>
        <a:spcBef>
          <a:spcPts val="375"/>
        </a:spcBef>
        <a:buClr>
          <a:schemeClr val="accent5"/>
        </a:buClr>
        <a:buFont typeface="Arial" panose="020B0604020202020204" pitchFamily="34" charset="0"/>
        <a:buChar char="•"/>
        <a:defRPr sz="1400" kern="1200" baseline="0">
          <a:solidFill>
            <a:schemeClr val="bg1">
              <a:lumMod val="75000"/>
            </a:schemeClr>
          </a:solidFill>
          <a:latin typeface="Averta Regular" charset="0"/>
          <a:ea typeface="Avenir Next" charset="0"/>
          <a:cs typeface="Avenir Next" charset="0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" r="31"/>
          <a:stretch>
            <a:fillRect/>
          </a:stretch>
        </p:blipFill>
        <p:spPr>
          <a:xfrm>
            <a:off x="0" y="1"/>
            <a:ext cx="12192000" cy="6862233"/>
          </a:xfrm>
        </p:spPr>
      </p:pic>
      <p:sp>
        <p:nvSpPr>
          <p:cNvPr id="11" name="Rectangle 10"/>
          <p:cNvSpPr/>
          <p:nvPr/>
        </p:nvSpPr>
        <p:spPr>
          <a:xfrm>
            <a:off x="0" y="-4234"/>
            <a:ext cx="12192000" cy="685800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bg1"/>
                </a:solidFill>
                <a:latin typeface="Averta Semibold" charset="0"/>
                <a:ea typeface="Averta Semibold" charset="0"/>
                <a:cs typeface="Averta Semibold" charset="0"/>
              </a:rPr>
              <a:t>Peer Review Exception Generator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F6853C-0F13-4E48-A2D2-AE3B00C381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8600" y="1493672"/>
            <a:ext cx="9194800" cy="150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61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139A453-FBB4-5709-C177-B20B38A9DC7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13087D-B3A5-6E6A-F8B6-45F7B7D327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Thankyou!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C4CAC4-DFC6-523A-299D-BE42DB6EE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A107-C900-3B4B-8F0F-72A19A6B70A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90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BBAD8-3006-45C0-9673-7DFF6D2CB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AE0A6-237E-4BFB-8B39-8C8FE6774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Objective</a:t>
            </a:r>
          </a:p>
          <a:p>
            <a:r>
              <a:rPr lang="en-US" dirty="0">
                <a:latin typeface="+mn-lt"/>
              </a:rPr>
              <a:t>Tools- Language &amp; Technology</a:t>
            </a:r>
          </a:p>
          <a:p>
            <a:r>
              <a:rPr lang="en-US" dirty="0">
                <a:latin typeface="+mn-lt"/>
              </a:rPr>
              <a:t>Rules for 1st draft</a:t>
            </a:r>
          </a:p>
          <a:p>
            <a:r>
              <a:rPr lang="en-US" dirty="0">
                <a:latin typeface="+mn-lt"/>
              </a:rPr>
              <a:t>Advantages</a:t>
            </a:r>
          </a:p>
          <a:p>
            <a:r>
              <a:rPr lang="en-US" dirty="0">
                <a:latin typeface="+mn-lt"/>
              </a:rPr>
              <a:t>Future Scope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0DA70-4B27-4A13-999D-DC970A438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A107-C900-3B4B-8F0F-72A19A6B70A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664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C7164-87D1-7555-1C53-B532DB828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dirty="0"/>
              <a:t>Objective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88938-52F2-8439-3AD3-514ED492B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750" y="1466397"/>
            <a:ext cx="11118501" cy="4889955"/>
          </a:xfrm>
        </p:spPr>
        <p:txBody>
          <a:bodyPr>
            <a:normAutofit/>
          </a:bodyPr>
          <a:lstStyle/>
          <a:p>
            <a:pPr marL="171442" lvl="1">
              <a:spcBef>
                <a:spcPts val="75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Minimize the efforts for PR reviewers &amp; developers</a:t>
            </a:r>
          </a:p>
          <a:p>
            <a:pPr marL="171442" lvl="1">
              <a:spcBef>
                <a:spcPts val="750"/>
              </a:spcBef>
              <a:spcAft>
                <a:spcPts val="800"/>
              </a:spcAft>
            </a:pP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42" lvl="1">
              <a:spcBef>
                <a:spcPts val="750"/>
              </a:spcBef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Minimize human errors</a:t>
            </a:r>
          </a:p>
          <a:p>
            <a:pPr marL="171442" lvl="1">
              <a:spcBef>
                <a:spcPts val="750"/>
              </a:spcBef>
              <a:spcAft>
                <a:spcPts val="800"/>
              </a:spcAft>
            </a:pPr>
            <a:endParaRPr 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171442" lvl="1">
              <a:spcBef>
                <a:spcPts val="750"/>
              </a:spcBef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Time saving</a:t>
            </a:r>
            <a:endParaRPr lang="en-IN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171442" lvl="1">
              <a:spcBef>
                <a:spcPts val="750"/>
              </a:spcBef>
              <a:spcAft>
                <a:spcPts val="800"/>
              </a:spcAft>
            </a:pPr>
            <a:endParaRPr lang="en-IN" sz="2000" dirty="0"/>
          </a:p>
          <a:p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  <a:p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B68E9-3CB4-66F4-A7A9-DED8B5877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A107-C900-3B4B-8F0F-72A19A6B70A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877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C7164-87D1-7555-1C53-B532DB828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dirty="0"/>
              <a:t>Tools – Language &amp; technology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88938-52F2-8439-3AD3-514ED492B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750" y="1466397"/>
            <a:ext cx="11118501" cy="4889955"/>
          </a:xfrm>
        </p:spPr>
        <p:txBody>
          <a:bodyPr>
            <a:normAutofit/>
          </a:bodyPr>
          <a:lstStyle/>
          <a:p>
            <a:pPr marL="171442" lvl="1">
              <a:spcBef>
                <a:spcPts val="750"/>
              </a:spcBef>
              <a:spcAft>
                <a:spcPts val="800"/>
              </a:spcAft>
            </a:pPr>
            <a:r>
              <a:rPr lang="en-US" sz="2000" b="1" dirty="0"/>
              <a:t>Python</a:t>
            </a:r>
            <a:r>
              <a:rPr lang="en-US" sz="2000" dirty="0"/>
              <a:t> – </a:t>
            </a:r>
          </a:p>
          <a:p>
            <a:pPr marL="514324" lvl="2">
              <a:spcBef>
                <a:spcPts val="750"/>
              </a:spcBef>
              <a:spcAft>
                <a:spcPts val="800"/>
              </a:spcAft>
            </a:pPr>
            <a:r>
              <a:rPr lang="en-US" sz="1800" dirty="0"/>
              <a:t>Easy to code</a:t>
            </a:r>
          </a:p>
          <a:p>
            <a:pPr marL="514324" lvl="2">
              <a:spcBef>
                <a:spcPts val="750"/>
              </a:spcBef>
              <a:spcAft>
                <a:spcPts val="800"/>
              </a:spcAft>
            </a:pPr>
            <a:r>
              <a:rPr lang="en-US" sz="1800" dirty="0"/>
              <a:t>We can use inbuild libraries for string handling</a:t>
            </a:r>
            <a:endParaRPr lang="en-IN" sz="1800" dirty="0"/>
          </a:p>
          <a:p>
            <a:pPr marL="171442" lvl="1">
              <a:spcBef>
                <a:spcPts val="750"/>
              </a:spcBef>
              <a:spcAft>
                <a:spcPts val="800"/>
              </a:spcAft>
            </a:pPr>
            <a:endParaRPr lang="en-US" sz="2000" b="1" dirty="0"/>
          </a:p>
          <a:p>
            <a:pPr marL="171442" lvl="1">
              <a:spcBef>
                <a:spcPts val="750"/>
              </a:spcBef>
              <a:spcAft>
                <a:spcPts val="800"/>
              </a:spcAft>
            </a:pPr>
            <a:r>
              <a:rPr lang="en-US" sz="2000" b="1" dirty="0"/>
              <a:t>Regular expressions </a:t>
            </a:r>
            <a:r>
              <a:rPr lang="en-US" sz="2000" dirty="0"/>
              <a:t>– </a:t>
            </a:r>
          </a:p>
          <a:p>
            <a:pPr marL="514324" lvl="2">
              <a:spcBef>
                <a:spcPts val="750"/>
              </a:spcBef>
              <a:spcAft>
                <a:spcPts val="800"/>
              </a:spcAft>
            </a:pPr>
            <a:r>
              <a:rPr lang="en-US" sz="1800" dirty="0"/>
              <a:t>Regex will offer the flexibility needed for complex </a:t>
            </a:r>
          </a:p>
          <a:p>
            <a:pPr marL="171442" lvl="1">
              <a:spcBef>
                <a:spcPts val="750"/>
              </a:spcBef>
              <a:spcAft>
                <a:spcPts val="800"/>
              </a:spcAft>
            </a:pPr>
            <a:endParaRPr lang="en-IN" sz="2000" dirty="0"/>
          </a:p>
          <a:p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  <a:p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B68E9-3CB4-66F4-A7A9-DED8B5877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A107-C900-3B4B-8F0F-72A19A6B70A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08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9705F-8B71-8A2D-AE16-94916BAA4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1st draft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68A9C-17DE-4E5E-32D5-1B997A373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170815" lvl="1" indent="-170815">
              <a:spcBef>
                <a:spcPts val="750"/>
              </a:spcBef>
            </a:pPr>
            <a:r>
              <a:rPr lang="en-US" sz="2000" dirty="0">
                <a:latin typeface="Averta Regular"/>
              </a:rPr>
              <a:t>Indentation: </a:t>
            </a:r>
            <a:endParaRPr lang="en-US" dirty="0"/>
          </a:p>
          <a:p>
            <a:pPr marL="513715" lvl="2" indent="-170815">
              <a:spcBef>
                <a:spcPts val="750"/>
              </a:spcBef>
            </a:pPr>
            <a:r>
              <a:rPr lang="en-US" sz="1800" dirty="0">
                <a:latin typeface="Averta Regular"/>
              </a:rPr>
              <a:t>Padding for CTEs, with &amp; select statements </a:t>
            </a:r>
          </a:p>
          <a:p>
            <a:pPr marL="856615" lvl="3" indent="-170815">
              <a:spcBef>
                <a:spcPts val="750"/>
              </a:spcBef>
            </a:pPr>
            <a:br>
              <a:rPr lang="en-US" sz="1100" dirty="0">
                <a:latin typeface="Consolas"/>
              </a:rPr>
            </a:br>
            <a:endParaRPr lang="en-US" sz="1100" dirty="0">
              <a:latin typeface="Consolas"/>
            </a:endParaRPr>
          </a:p>
          <a:p>
            <a:pPr marL="856615" lvl="3" indent="-170815">
              <a:spcBef>
                <a:spcPts val="750"/>
              </a:spcBef>
            </a:pPr>
            <a:endParaRPr lang="en-US" sz="1100" dirty="0">
              <a:latin typeface="Consolas"/>
            </a:endParaRPr>
          </a:p>
          <a:p>
            <a:pPr marL="856615" lvl="3" indent="-170815">
              <a:spcBef>
                <a:spcPts val="750"/>
              </a:spcBef>
            </a:pPr>
            <a:endParaRPr lang="en-US" sz="1100" dirty="0">
              <a:latin typeface="Consolas"/>
            </a:endParaRPr>
          </a:p>
          <a:p>
            <a:pPr marL="856615" lvl="3" indent="-170815">
              <a:spcBef>
                <a:spcPts val="750"/>
              </a:spcBef>
            </a:pPr>
            <a:endParaRPr lang="en-US" sz="1100" dirty="0">
              <a:latin typeface="Consolas"/>
            </a:endParaRPr>
          </a:p>
          <a:p>
            <a:pPr marL="856615" lvl="3" indent="-170815">
              <a:spcBef>
                <a:spcPts val="750"/>
              </a:spcBef>
            </a:pPr>
            <a:endParaRPr lang="en-US" sz="1100" dirty="0">
              <a:latin typeface="Consolas"/>
            </a:endParaRPr>
          </a:p>
          <a:p>
            <a:pPr marL="856615" lvl="3" indent="-170815">
              <a:spcBef>
                <a:spcPts val="750"/>
              </a:spcBef>
            </a:pPr>
            <a:br>
              <a:rPr lang="en-US" sz="1100" dirty="0">
                <a:latin typeface="Consolas"/>
              </a:rPr>
            </a:br>
            <a:endParaRPr lang="en-US" sz="1100" dirty="0">
              <a:latin typeface="Consolas"/>
            </a:endParaRPr>
          </a:p>
          <a:p>
            <a:pPr marL="513715" lvl="2" indent="-170815">
              <a:spcBef>
                <a:spcPts val="750"/>
              </a:spcBef>
            </a:pPr>
            <a:r>
              <a:rPr lang="en-US" sz="1800" dirty="0">
                <a:latin typeface="Averta Regular"/>
              </a:rPr>
              <a:t>Closing brackets for CTE should be same indentation level as CTE name (0 spaces)</a:t>
            </a:r>
          </a:p>
          <a:p>
            <a:pPr marL="856615" lvl="3" indent="-170815">
              <a:spcBef>
                <a:spcPts val="750"/>
              </a:spcBef>
            </a:pPr>
            <a:endParaRPr lang="en-US" sz="1800" dirty="0">
              <a:latin typeface="Consolas"/>
            </a:endParaRPr>
          </a:p>
          <a:p>
            <a:pPr marL="513715" lvl="2" indent="-170815">
              <a:spcBef>
                <a:spcPts val="750"/>
              </a:spcBef>
            </a:pPr>
            <a:endParaRPr lang="en-US" sz="1800" dirty="0"/>
          </a:p>
          <a:p>
            <a:pPr marL="342900" lvl="2" indent="0">
              <a:spcBef>
                <a:spcPts val="750"/>
              </a:spcBef>
              <a:buNone/>
            </a:pPr>
            <a:endParaRPr lang="en-US" sz="1800" dirty="0">
              <a:latin typeface="Averta Regular"/>
            </a:endParaRPr>
          </a:p>
          <a:p>
            <a:pPr marL="513715" lvl="2" indent="-170815">
              <a:spcBef>
                <a:spcPts val="750"/>
              </a:spcBef>
            </a:pPr>
            <a:endParaRPr lang="en-IN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60726-6303-BC2F-47AB-B29D026E2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A107-C900-3B4B-8F0F-72A19A6B70A9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FC468D6-F18C-7695-FB14-F2B36C40FA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591695"/>
              </p:ext>
            </p:extLst>
          </p:nvPr>
        </p:nvGraphicFramePr>
        <p:xfrm>
          <a:off x="1183005" y="2313051"/>
          <a:ext cx="8168639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5749">
                  <a:extLst>
                    <a:ext uri="{9D8B030D-6E8A-4147-A177-3AD203B41FA5}">
                      <a16:colId xmlns:a16="http://schemas.microsoft.com/office/drawing/2014/main" val="2285912202"/>
                    </a:ext>
                  </a:extLst>
                </a:gridCol>
                <a:gridCol w="4072890">
                  <a:extLst>
                    <a:ext uri="{9D8B030D-6E8A-4147-A177-3AD203B41FA5}">
                      <a16:colId xmlns:a16="http://schemas.microsoft.com/office/drawing/2014/main" val="2050520537"/>
                    </a:ext>
                  </a:extLst>
                </a:gridCol>
              </a:tblGrid>
              <a:tr h="14833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50" b="0" i="0" u="none" strike="noStrike" noProof="0" dirty="0">
                          <a:solidFill>
                            <a:schemeClr val="tx1"/>
                          </a:solidFill>
                          <a:latin typeface="Consolas"/>
                        </a:rPr>
                        <a:t>-- bad</a:t>
                      </a:r>
                      <a:br>
                        <a:rPr lang="en-US" sz="1350" b="0" i="0" u="none" strike="noStrike" noProof="0" dirty="0">
                          <a:solidFill>
                            <a:srgbClr val="000000"/>
                          </a:solidFill>
                          <a:latin typeface="Consolas"/>
                        </a:rPr>
                      </a:br>
                      <a:r>
                        <a:rPr lang="en-US" sz="1350" b="0" i="0" u="none" strike="noStrike" noProof="0" dirty="0">
                          <a:solidFill>
                            <a:schemeClr val="tx1"/>
                          </a:solidFill>
                          <a:latin typeface="Consolas"/>
                        </a:rPr>
                        <a:t>with</a:t>
                      </a:r>
                      <a:br>
                        <a:rPr lang="en-US" sz="1350" b="0" i="0" u="none" strike="noStrike" noProof="0" dirty="0">
                          <a:solidFill>
                            <a:srgbClr val="000000"/>
                          </a:solidFill>
                          <a:latin typeface="Consolas"/>
                        </a:rPr>
                      </a:br>
                      <a:r>
                        <a:rPr lang="en-US" sz="1350" b="0" i="0" u="none" strike="noStrike" noProof="0" dirty="0">
                          <a:solidFill>
                            <a:schemeClr val="tx1"/>
                          </a:solidFill>
                          <a:latin typeface="Consolas"/>
                        </a:rPr>
                        <a:t>customers as (</a:t>
                      </a:r>
                      <a:br>
                        <a:rPr lang="en-US" sz="1350" b="0" i="0" u="none" strike="noStrike" noProof="0" dirty="0">
                          <a:solidFill>
                            <a:srgbClr val="000000"/>
                          </a:solidFill>
                          <a:latin typeface="Consolas"/>
                        </a:rPr>
                      </a:br>
                      <a:r>
                        <a:rPr lang="en-US" sz="1350" b="0" i="0" u="none" strike="noStrike" noProof="0" dirty="0">
                          <a:solidFill>
                            <a:schemeClr val="tx1"/>
                          </a:solidFill>
                          <a:latin typeface="Consolas"/>
                        </a:rPr>
                        <a:t>    select * from customer</a:t>
                      </a:r>
                      <a:br>
                        <a:rPr lang="en-US" sz="1350" b="0" i="0" u="none" strike="noStrike" noProof="0" dirty="0">
                          <a:solidFill>
                            <a:srgbClr val="000000"/>
                          </a:solidFill>
                          <a:latin typeface="Consolas"/>
                        </a:rPr>
                      </a:br>
                      <a:r>
                        <a:rPr lang="en-US" sz="1350" b="0" i="0" u="none" strike="noStrike" noProof="0" dirty="0">
                          <a:solidFill>
                            <a:schemeClr val="tx1"/>
                          </a:solidFill>
                          <a:latin typeface="Consolas"/>
                        </a:rPr>
                        <a:t>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50" b="0" i="0" u="none" strike="noStrike" noProof="0" dirty="0">
                          <a:solidFill>
                            <a:schemeClr val="tx1"/>
                          </a:solidFill>
                          <a:latin typeface="Consolas"/>
                        </a:rPr>
                        <a:t>-- good</a:t>
                      </a:r>
                      <a:br>
                        <a:rPr lang="en-US" sz="1350" b="0" i="0" u="none" strike="noStrike" noProof="0" dirty="0">
                          <a:solidFill>
                            <a:schemeClr val="tx1"/>
                          </a:solidFill>
                          <a:latin typeface="Consolas"/>
                        </a:rPr>
                      </a:br>
                      <a:r>
                        <a:rPr lang="en-US" sz="1350" b="0" i="0" u="none" strike="noStrike" noProof="0" dirty="0">
                          <a:solidFill>
                            <a:schemeClr val="tx1"/>
                          </a:solidFill>
                          <a:latin typeface="Consolas"/>
                        </a:rPr>
                        <a:t>with</a:t>
                      </a:r>
                      <a:br>
                        <a:rPr lang="en-US" sz="1350" b="0" i="0" u="none" strike="noStrike" noProof="0" dirty="0">
                          <a:solidFill>
                            <a:schemeClr val="tx1"/>
                          </a:solidFill>
                          <a:latin typeface="Consolas"/>
                        </a:rPr>
                      </a:br>
                      <a:br>
                        <a:rPr lang="en-US" sz="1350" b="0" i="0" u="none" strike="noStrike" noProof="0" dirty="0">
                          <a:solidFill>
                            <a:schemeClr val="tx1"/>
                          </a:solidFill>
                          <a:latin typeface="Consolas"/>
                        </a:rPr>
                      </a:br>
                      <a:r>
                        <a:rPr lang="en-US" sz="1350" b="0" i="0" u="none" strike="noStrike" noProof="0" dirty="0">
                          <a:solidFill>
                            <a:schemeClr val="tx1"/>
                          </a:solidFill>
                          <a:latin typeface="Consolas"/>
                        </a:rPr>
                        <a:t>customers as (</a:t>
                      </a:r>
                      <a:br>
                        <a:rPr lang="en-US" sz="1350" b="0" i="0" u="none" strike="noStrike" noProof="0" dirty="0">
                          <a:solidFill>
                            <a:schemeClr val="tx1"/>
                          </a:solidFill>
                          <a:latin typeface="Consolas"/>
                        </a:rPr>
                      </a:br>
                      <a:br>
                        <a:rPr lang="en-US" sz="1350" b="0" i="0" u="none" strike="noStrike" noProof="0" dirty="0">
                          <a:solidFill>
                            <a:schemeClr val="tx1"/>
                          </a:solidFill>
                          <a:latin typeface="Consolas"/>
                        </a:rPr>
                      </a:br>
                      <a:r>
                        <a:rPr lang="en-US" sz="1350" b="0" i="0" u="none" strike="noStrike" noProof="0" dirty="0">
                          <a:solidFill>
                            <a:schemeClr val="tx1"/>
                          </a:solidFill>
                          <a:latin typeface="Consolas"/>
                        </a:rPr>
                        <a:t>    select * from customer</a:t>
                      </a:r>
                      <a:br>
                        <a:rPr lang="en-US" sz="1350" b="0" i="0" u="none" strike="noStrike" noProof="0" dirty="0">
                          <a:solidFill>
                            <a:schemeClr val="tx1"/>
                          </a:solidFill>
                          <a:latin typeface="Consolas"/>
                        </a:rPr>
                      </a:br>
                      <a:br>
                        <a:rPr lang="en-US" sz="1350" b="0" i="0" u="none" strike="noStrike" noProof="0" dirty="0">
                          <a:solidFill>
                            <a:schemeClr val="tx1"/>
                          </a:solidFill>
                          <a:latin typeface="Consolas"/>
                        </a:rPr>
                      </a:br>
                      <a:r>
                        <a:rPr lang="en-US" sz="1350" b="0" i="0" u="none" strike="noStrike" noProof="0" dirty="0">
                          <a:solidFill>
                            <a:schemeClr val="tx1"/>
                          </a:solidFill>
                          <a:latin typeface="Consolas"/>
                        </a:rPr>
                        <a:t>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845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D171C1-593B-0011-2717-1695369AF3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7805449"/>
              </p:ext>
            </p:extLst>
          </p:nvPr>
        </p:nvGraphicFramePr>
        <p:xfrm>
          <a:off x="1192529" y="4694301"/>
          <a:ext cx="8168639" cy="1483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5749">
                  <a:extLst>
                    <a:ext uri="{9D8B030D-6E8A-4147-A177-3AD203B41FA5}">
                      <a16:colId xmlns:a16="http://schemas.microsoft.com/office/drawing/2014/main" val="2285912202"/>
                    </a:ext>
                  </a:extLst>
                </a:gridCol>
                <a:gridCol w="4072890">
                  <a:extLst>
                    <a:ext uri="{9D8B030D-6E8A-4147-A177-3AD203B41FA5}">
                      <a16:colId xmlns:a16="http://schemas.microsoft.com/office/drawing/2014/main" val="2050520537"/>
                    </a:ext>
                  </a:extLst>
                </a:gridCol>
              </a:tblGrid>
              <a:tr h="14833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50" b="0" i="0" u="none" strike="noStrike" noProof="0" dirty="0">
                          <a:solidFill>
                            <a:schemeClr val="tx1"/>
                          </a:solidFill>
                          <a:latin typeface="Consolas"/>
                        </a:rPr>
                        <a:t>-- bad</a:t>
                      </a:r>
                      <a:br>
                        <a:rPr lang="en-US" sz="1350" b="0" i="0" u="none" strike="noStrike" noProof="0" dirty="0">
                          <a:solidFill>
                            <a:srgbClr val="000000"/>
                          </a:solidFill>
                          <a:latin typeface="Consolas"/>
                        </a:rPr>
                      </a:br>
                      <a:r>
                        <a:rPr lang="en-US" sz="1350" b="0" i="0" u="none" strike="noStrike" noProof="0" dirty="0">
                          <a:solidFill>
                            <a:schemeClr val="tx1"/>
                          </a:solidFill>
                          <a:latin typeface="Consolas"/>
                        </a:rPr>
                        <a:t>customers as (</a:t>
                      </a:r>
                      <a:endParaRPr lang="en-US" dirty="0"/>
                    </a:p>
                    <a:p>
                      <a:pPr lvl="0">
                        <a:buNone/>
                      </a:pPr>
                      <a:br>
                        <a:rPr lang="en-US" sz="1350" b="0" i="0" u="none" strike="noStrike" noProof="0" dirty="0">
                          <a:solidFill>
                            <a:srgbClr val="000000"/>
                          </a:solidFill>
                          <a:latin typeface="Consolas"/>
                        </a:rPr>
                      </a:br>
                      <a:r>
                        <a:rPr lang="en-US" sz="1350" b="0" i="0" u="none" strike="noStrike" noProof="0" dirty="0">
                          <a:solidFill>
                            <a:schemeClr val="tx1"/>
                          </a:solidFill>
                          <a:latin typeface="Consolas"/>
                        </a:rPr>
                        <a:t>    select * from customer 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50" b="0" i="0" u="none" strike="noStrike" noProof="0" dirty="0">
                          <a:solidFill>
                            <a:schemeClr val="tx1"/>
                          </a:solidFill>
                          <a:latin typeface="Consolas"/>
                        </a:rPr>
                        <a:t>-- good</a:t>
                      </a:r>
                      <a:br>
                        <a:rPr lang="en-US" sz="1350" b="0" i="0" u="none" strike="noStrike" noProof="0" dirty="0">
                          <a:solidFill>
                            <a:srgbClr val="000000"/>
                          </a:solidFill>
                          <a:latin typeface="Consolas"/>
                        </a:rPr>
                      </a:br>
                      <a:r>
                        <a:rPr lang="en-US" sz="1350" b="0" i="0" u="none" strike="noStrike" noProof="0" dirty="0">
                          <a:solidFill>
                            <a:schemeClr val="tx1"/>
                          </a:solidFill>
                          <a:latin typeface="Consolas"/>
                        </a:rPr>
                        <a:t>customers as (</a:t>
                      </a:r>
                      <a:br>
                        <a:rPr lang="en-US" sz="1350" b="0" i="0" u="none" strike="noStrike" noProof="0" dirty="0">
                          <a:solidFill>
                            <a:srgbClr val="000000"/>
                          </a:solidFill>
                          <a:latin typeface="Consolas"/>
                        </a:rPr>
                      </a:br>
                      <a:br>
                        <a:rPr lang="en-US" sz="1350" b="0" i="0" u="none" strike="noStrike" noProof="0" dirty="0">
                          <a:solidFill>
                            <a:srgbClr val="000000"/>
                          </a:solidFill>
                          <a:latin typeface="Consolas"/>
                        </a:rPr>
                      </a:br>
                      <a:r>
                        <a:rPr lang="en-US" sz="1350" b="0" i="0" u="none" strike="noStrike" noProof="0" dirty="0">
                          <a:solidFill>
                            <a:schemeClr val="tx1"/>
                          </a:solidFill>
                          <a:latin typeface="Consolas"/>
                        </a:rPr>
                        <a:t>    select * from customer</a:t>
                      </a:r>
                      <a:br>
                        <a:rPr lang="en-US" sz="1350" b="0" i="0" u="none" strike="noStrike" noProof="0" dirty="0">
                          <a:solidFill>
                            <a:srgbClr val="000000"/>
                          </a:solidFill>
                          <a:latin typeface="Consolas"/>
                        </a:rPr>
                      </a:br>
                      <a:br>
                        <a:rPr lang="en-US" sz="1350" b="0" i="0" u="none" strike="noStrike" noProof="0" dirty="0">
                          <a:solidFill>
                            <a:srgbClr val="000000"/>
                          </a:solidFill>
                          <a:latin typeface="Consolas"/>
                        </a:rPr>
                      </a:br>
                      <a:r>
                        <a:rPr lang="en-US" sz="1350" b="0" i="0" u="none" strike="noStrike" noProof="0" dirty="0">
                          <a:solidFill>
                            <a:schemeClr val="tx1"/>
                          </a:solidFill>
                          <a:latin typeface="Consolas"/>
                        </a:rPr>
                        <a:t>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84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8019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9705F-8B71-8A2D-AE16-94916BAA4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1st draft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68A9C-17DE-4E5E-32D5-1B997A373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750" y="1190172"/>
            <a:ext cx="11118501" cy="43513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70815" lvl="1" indent="-170815">
              <a:spcBef>
                <a:spcPts val="750"/>
              </a:spcBef>
            </a:pPr>
            <a:r>
              <a:rPr lang="en-US" sz="2000" dirty="0">
                <a:latin typeface="Averta Regular"/>
              </a:rPr>
              <a:t>Indentation: </a:t>
            </a:r>
            <a:endParaRPr lang="en-US" dirty="0"/>
          </a:p>
          <a:p>
            <a:pPr marL="513715" lvl="2" indent="-170815">
              <a:spcBef>
                <a:spcPts val="750"/>
              </a:spcBef>
            </a:pPr>
            <a:r>
              <a:rPr lang="en-US" sz="1800" dirty="0"/>
              <a:t>Select should be 4 space indented from left</a:t>
            </a:r>
          </a:p>
          <a:p>
            <a:pPr marL="513715" lvl="2" indent="-170815">
              <a:spcBef>
                <a:spcPts val="750"/>
              </a:spcBef>
            </a:pPr>
            <a:endParaRPr lang="en-US" sz="1800" dirty="0"/>
          </a:p>
          <a:p>
            <a:pPr marL="513715" lvl="2" indent="-170815">
              <a:spcBef>
                <a:spcPts val="750"/>
              </a:spcBef>
            </a:pPr>
            <a:endParaRPr lang="en-US" sz="1800" dirty="0"/>
          </a:p>
          <a:p>
            <a:pPr marL="513715" lvl="2" indent="-170815">
              <a:spcBef>
                <a:spcPts val="750"/>
              </a:spcBef>
            </a:pPr>
            <a:endParaRPr lang="en-US" sz="1800" dirty="0"/>
          </a:p>
          <a:p>
            <a:pPr marL="513715" lvl="2" indent="-170815">
              <a:spcBef>
                <a:spcPts val="750"/>
              </a:spcBef>
            </a:pPr>
            <a:endParaRPr lang="en-US" sz="1800" dirty="0">
              <a:latin typeface="Averta Regular"/>
            </a:endParaRPr>
          </a:p>
          <a:p>
            <a:pPr marL="513715" lvl="2" indent="-170815">
              <a:spcBef>
                <a:spcPts val="750"/>
              </a:spcBef>
            </a:pPr>
            <a:r>
              <a:rPr lang="en-US" sz="1800" dirty="0">
                <a:latin typeface="Averta Regular"/>
              </a:rPr>
              <a:t>Column names should be 4 spaces indented from select keyword on next line</a:t>
            </a:r>
            <a:endParaRPr lang="en-US" dirty="0"/>
          </a:p>
          <a:p>
            <a:pPr marL="513715" lvl="2" indent="-170815">
              <a:spcBef>
                <a:spcPts val="750"/>
              </a:spcBef>
            </a:pPr>
            <a:endParaRPr lang="en-US" sz="1800" dirty="0"/>
          </a:p>
          <a:p>
            <a:pPr marL="513715" lvl="2" indent="-170815">
              <a:spcBef>
                <a:spcPts val="750"/>
              </a:spcBef>
            </a:pPr>
            <a:endParaRPr lang="en-US" sz="1800" dirty="0"/>
          </a:p>
          <a:p>
            <a:pPr marL="513715" lvl="2" indent="-170815">
              <a:spcBef>
                <a:spcPts val="750"/>
              </a:spcBef>
            </a:pPr>
            <a:endParaRPr lang="en-US" sz="1800" dirty="0"/>
          </a:p>
          <a:p>
            <a:pPr marL="513715" lvl="2" indent="-170815">
              <a:spcBef>
                <a:spcPts val="750"/>
              </a:spcBef>
            </a:pPr>
            <a:r>
              <a:rPr lang="en-US" sz="1800" dirty="0"/>
              <a:t>Commas should be at the end of the line</a:t>
            </a:r>
            <a:endParaRPr lang="en-IN" sz="1800" dirty="0"/>
          </a:p>
          <a:p>
            <a:pPr marL="513715" lvl="2" indent="-170815">
              <a:spcBef>
                <a:spcPts val="750"/>
              </a:spcBef>
            </a:pPr>
            <a:endParaRPr lang="en-US" sz="1800" dirty="0"/>
          </a:p>
          <a:p>
            <a:pPr marL="513715" lvl="1" indent="-170815"/>
            <a:endParaRPr lang="en-US" dirty="0"/>
          </a:p>
          <a:p>
            <a:pPr marL="513715" lvl="1" indent="-170815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60726-6303-BC2F-47AB-B29D026E2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A107-C900-3B4B-8F0F-72A19A6B70A9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5704B56-2E9D-29E3-7E30-0B03FE1B9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545720"/>
              </p:ext>
            </p:extLst>
          </p:nvPr>
        </p:nvGraphicFramePr>
        <p:xfrm>
          <a:off x="1192529" y="1932051"/>
          <a:ext cx="8168639" cy="1483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5749">
                  <a:extLst>
                    <a:ext uri="{9D8B030D-6E8A-4147-A177-3AD203B41FA5}">
                      <a16:colId xmlns:a16="http://schemas.microsoft.com/office/drawing/2014/main" val="2285912202"/>
                    </a:ext>
                  </a:extLst>
                </a:gridCol>
                <a:gridCol w="4072890">
                  <a:extLst>
                    <a:ext uri="{9D8B030D-6E8A-4147-A177-3AD203B41FA5}">
                      <a16:colId xmlns:a16="http://schemas.microsoft.com/office/drawing/2014/main" val="2050520537"/>
                    </a:ext>
                  </a:extLst>
                </a:gridCol>
              </a:tblGrid>
              <a:tr h="14833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50" b="0" i="0" u="none" strike="noStrike" noProof="0" dirty="0">
                          <a:solidFill>
                            <a:schemeClr val="tx1"/>
                          </a:solidFill>
                          <a:latin typeface="Consolas"/>
                        </a:rPr>
                        <a:t>-- bad</a:t>
                      </a:r>
                      <a:br>
                        <a:rPr lang="en-US" sz="1350" b="0" i="0" u="none" strike="noStrike" noProof="0" dirty="0">
                          <a:solidFill>
                            <a:srgbClr val="000000"/>
                          </a:solidFill>
                          <a:latin typeface="Consolas"/>
                        </a:rPr>
                      </a:br>
                      <a:r>
                        <a:rPr lang="en-US" sz="1350" b="0" i="0" u="none" strike="noStrike" noProof="0" dirty="0">
                          <a:solidFill>
                            <a:schemeClr val="tx1"/>
                          </a:solidFill>
                          <a:latin typeface="Consolas"/>
                        </a:rPr>
                        <a:t>customers as (</a:t>
                      </a:r>
                      <a:endParaRPr lang="en-US" dirty="0"/>
                    </a:p>
                    <a:p>
                      <a:pPr lvl="0">
                        <a:buNone/>
                      </a:pPr>
                      <a:br>
                        <a:rPr lang="en-US" sz="1350" b="0" i="0" u="none" strike="noStrike" noProof="0" dirty="0">
                          <a:solidFill>
                            <a:srgbClr val="000000"/>
                          </a:solidFill>
                          <a:latin typeface="Consolas"/>
                        </a:rPr>
                      </a:br>
                      <a:r>
                        <a:rPr lang="en-US" sz="1350" b="0" i="0" u="none" strike="noStrike" noProof="0" dirty="0">
                          <a:solidFill>
                            <a:schemeClr val="tx1"/>
                          </a:solidFill>
                          <a:latin typeface="Consolas"/>
                        </a:rPr>
                        <a:t>select * from customer </a:t>
                      </a:r>
                    </a:p>
                    <a:p>
                      <a:pPr lvl="0">
                        <a:buNone/>
                      </a:pPr>
                      <a:endParaRPr lang="en-US" sz="1350" b="0" i="0" u="none" strike="noStrike" noProof="0" dirty="0">
                        <a:solidFill>
                          <a:schemeClr val="tx1"/>
                        </a:solidFill>
                        <a:latin typeface="Consolas"/>
                      </a:endParaRPr>
                    </a:p>
                    <a:p>
                      <a:pPr lvl="0">
                        <a:buNone/>
                      </a:pPr>
                      <a:r>
                        <a:rPr lang="en-US" sz="1350" b="0" i="0" u="none" strike="noStrike" noProof="0" dirty="0">
                          <a:solidFill>
                            <a:schemeClr val="tx1"/>
                          </a:solidFill>
                          <a:latin typeface="Consolas"/>
                        </a:rPr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50" b="0" i="0" u="none" strike="noStrike" noProof="0" dirty="0">
                          <a:solidFill>
                            <a:schemeClr val="tx1"/>
                          </a:solidFill>
                          <a:latin typeface="Consolas"/>
                        </a:rPr>
                        <a:t>-- good</a:t>
                      </a:r>
                      <a:br>
                        <a:rPr lang="en-US" sz="1350" b="0" i="0" u="none" strike="noStrike" noProof="0" dirty="0">
                          <a:solidFill>
                            <a:srgbClr val="000000"/>
                          </a:solidFill>
                          <a:latin typeface="Consolas"/>
                        </a:rPr>
                      </a:br>
                      <a:r>
                        <a:rPr lang="en-US" sz="1350" b="0" i="0" u="none" strike="noStrike" noProof="0" dirty="0">
                          <a:solidFill>
                            <a:schemeClr val="tx1"/>
                          </a:solidFill>
                          <a:latin typeface="Consolas"/>
                        </a:rPr>
                        <a:t>customers as (</a:t>
                      </a:r>
                      <a:br>
                        <a:rPr lang="en-US" sz="1350" b="0" i="0" u="none" strike="noStrike" noProof="0" dirty="0">
                          <a:solidFill>
                            <a:srgbClr val="000000"/>
                          </a:solidFill>
                          <a:latin typeface="Consolas"/>
                        </a:rPr>
                      </a:br>
                      <a:br>
                        <a:rPr lang="en-US" sz="1350" b="0" i="0" u="none" strike="noStrike" noProof="0" dirty="0">
                          <a:solidFill>
                            <a:srgbClr val="000000"/>
                          </a:solidFill>
                          <a:latin typeface="Consolas"/>
                        </a:rPr>
                      </a:br>
                      <a:r>
                        <a:rPr lang="en-US" sz="1350" b="0" i="0" u="none" strike="noStrike" noProof="0" dirty="0">
                          <a:solidFill>
                            <a:schemeClr val="tx1"/>
                          </a:solidFill>
                          <a:latin typeface="Consolas"/>
                        </a:rPr>
                        <a:t>    select * from customer</a:t>
                      </a:r>
                      <a:br>
                        <a:rPr lang="en-US" sz="1350" b="0" i="0" u="none" strike="noStrike" noProof="0" dirty="0">
                          <a:solidFill>
                            <a:srgbClr val="000000"/>
                          </a:solidFill>
                          <a:latin typeface="Consolas"/>
                        </a:rPr>
                      </a:br>
                      <a:br>
                        <a:rPr lang="en-US" sz="1350" b="0" i="0" u="none" strike="noStrike" noProof="0" dirty="0">
                          <a:solidFill>
                            <a:srgbClr val="000000"/>
                          </a:solidFill>
                          <a:latin typeface="Consolas"/>
                        </a:rPr>
                      </a:br>
                      <a:r>
                        <a:rPr lang="en-US" sz="1350" b="0" i="0" u="none" strike="noStrike" noProof="0" dirty="0">
                          <a:solidFill>
                            <a:schemeClr val="tx1"/>
                          </a:solidFill>
                          <a:latin typeface="Consolas"/>
                        </a:rPr>
                        <a:t>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8456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51C4FE4-E0E5-6BB6-643E-7D03DB3D6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410551"/>
              </p:ext>
            </p:extLst>
          </p:nvPr>
        </p:nvGraphicFramePr>
        <p:xfrm>
          <a:off x="1183004" y="3798951"/>
          <a:ext cx="8168639" cy="1120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5749">
                  <a:extLst>
                    <a:ext uri="{9D8B030D-6E8A-4147-A177-3AD203B41FA5}">
                      <a16:colId xmlns:a16="http://schemas.microsoft.com/office/drawing/2014/main" val="2285912202"/>
                    </a:ext>
                  </a:extLst>
                </a:gridCol>
                <a:gridCol w="4072890">
                  <a:extLst>
                    <a:ext uri="{9D8B030D-6E8A-4147-A177-3AD203B41FA5}">
                      <a16:colId xmlns:a16="http://schemas.microsoft.com/office/drawing/2014/main" val="2050520537"/>
                    </a:ext>
                  </a:extLst>
                </a:gridCol>
              </a:tblGrid>
              <a:tr h="92677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50" b="0" i="0" u="none" strike="noStrike" noProof="0" dirty="0">
                          <a:solidFill>
                            <a:schemeClr val="tx1"/>
                          </a:solidFill>
                          <a:latin typeface="Consolas"/>
                        </a:rPr>
                        <a:t>-- bad</a:t>
                      </a:r>
                      <a:br>
                        <a:rPr lang="en-US" sz="1350" b="0" i="0" u="none" strike="noStrike" noProof="0" dirty="0">
                          <a:solidFill>
                            <a:srgbClr val="000000"/>
                          </a:solidFill>
                          <a:latin typeface="Consolas"/>
                        </a:rPr>
                      </a:br>
                      <a:r>
                        <a:rPr lang="en-US" sz="1350" b="0" i="0" u="none" strike="noStrike" noProof="0" dirty="0">
                          <a:solidFill>
                            <a:schemeClr val="tx1"/>
                          </a:solidFill>
                          <a:latin typeface="Consolas"/>
                        </a:rPr>
                        <a:t>select </a:t>
                      </a:r>
                      <a:r>
                        <a:rPr lang="en-US" sz="1350" b="0" i="0" u="none" strike="noStrike" noProof="0" dirty="0" err="1">
                          <a:solidFill>
                            <a:schemeClr val="tx1"/>
                          </a:solidFill>
                          <a:latin typeface="Consolas"/>
                        </a:rPr>
                        <a:t>customer_id</a:t>
                      </a:r>
                      <a:r>
                        <a:rPr lang="en-US" sz="1350" b="0" i="0" u="none" strike="noStrike" noProof="0" dirty="0">
                          <a:solidFill>
                            <a:schemeClr val="tx1"/>
                          </a:solidFill>
                          <a:latin typeface="Consolas"/>
                        </a:rPr>
                        <a:t> from customer </a:t>
                      </a:r>
                      <a:endParaRPr lang="en-US" dirty="0"/>
                    </a:p>
                    <a:p>
                      <a:pPr lvl="0">
                        <a:buNone/>
                      </a:pPr>
                      <a:endParaRPr lang="en-US" sz="1350" b="0" i="0" u="none" strike="noStrike" noProof="0" dirty="0">
                        <a:solidFill>
                          <a:schemeClr val="tx1"/>
                        </a:solidFill>
                        <a:latin typeface="Consolas"/>
                      </a:endParaRPr>
                    </a:p>
                    <a:p>
                      <a:pPr lvl="0">
                        <a:buNone/>
                      </a:pPr>
                      <a:endParaRPr lang="en-US" sz="1350" b="0" i="0" u="none" strike="noStrike" noProof="0" dirty="0">
                        <a:solidFill>
                          <a:schemeClr val="tx1"/>
                        </a:solidFill>
                        <a:latin typeface="Consola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50" b="0" i="0" u="none" strike="noStrike" noProof="0" dirty="0">
                          <a:solidFill>
                            <a:schemeClr val="tx1"/>
                          </a:solidFill>
                          <a:latin typeface="Consolas"/>
                        </a:rPr>
                        <a:t>-- good</a:t>
                      </a:r>
                      <a:br>
                        <a:rPr lang="en-US" sz="1350" b="0" i="0" u="none" strike="noStrike" noProof="0" dirty="0">
                          <a:solidFill>
                            <a:srgbClr val="000000"/>
                          </a:solidFill>
                          <a:latin typeface="Consolas"/>
                        </a:rPr>
                      </a:br>
                      <a:r>
                        <a:rPr lang="en-US" sz="1350" b="0" i="0" u="none" strike="noStrike" noProof="0" dirty="0">
                          <a:solidFill>
                            <a:schemeClr val="tx1"/>
                          </a:solidFill>
                          <a:latin typeface="Consolas"/>
                        </a:rPr>
                        <a:t>    select </a:t>
                      </a:r>
                      <a:endParaRPr lang="en-US" sz="1350" b="0" i="0" u="none" strike="noStrike" noProof="0" dirty="0">
                        <a:solidFill>
                          <a:srgbClr val="000000"/>
                        </a:solidFill>
                        <a:latin typeface="Consolas"/>
                      </a:endParaRPr>
                    </a:p>
                    <a:p>
                      <a:pPr lvl="0">
                        <a:buNone/>
                      </a:pPr>
                      <a:r>
                        <a:rPr lang="en-US" sz="1350" b="0" i="0" u="none" strike="noStrike" noProof="0" dirty="0">
                          <a:solidFill>
                            <a:schemeClr val="tx1"/>
                          </a:solidFill>
                          <a:latin typeface="Consolas"/>
                        </a:rPr>
                        <a:t>        </a:t>
                      </a:r>
                      <a:r>
                        <a:rPr lang="en-US" sz="1350" b="0" i="0" u="none" strike="noStrike" noProof="0" dirty="0" err="1">
                          <a:solidFill>
                            <a:schemeClr val="tx1"/>
                          </a:solidFill>
                          <a:latin typeface="Consolas"/>
                        </a:rPr>
                        <a:t>customer_id</a:t>
                      </a:r>
                      <a:endParaRPr lang="en-US" sz="1350" b="0" i="0" u="none" strike="noStrike" noProof="0" dirty="0">
                        <a:solidFill>
                          <a:schemeClr val="tx1"/>
                        </a:solidFill>
                        <a:latin typeface="Consolas"/>
                      </a:endParaRPr>
                    </a:p>
                    <a:p>
                      <a:pPr lvl="0">
                        <a:buNone/>
                      </a:pPr>
                      <a:r>
                        <a:rPr lang="en-US" sz="1350" b="0" i="0" u="none" strike="noStrike" noProof="0" dirty="0">
                          <a:solidFill>
                            <a:schemeClr val="tx1"/>
                          </a:solidFill>
                          <a:latin typeface="Consolas"/>
                        </a:rPr>
                        <a:t>    from customer</a:t>
                      </a:r>
                      <a:br>
                        <a:rPr lang="en-US" sz="1350" b="0" i="0" u="none" strike="noStrike" noProof="0" dirty="0">
                          <a:solidFill>
                            <a:srgbClr val="000000"/>
                          </a:solidFill>
                          <a:latin typeface="Consolas"/>
                        </a:rPr>
                      </a:br>
                      <a:endParaRPr lang="en-US" sz="1350" b="0" i="0" u="none" strike="noStrike" noProof="0" dirty="0">
                        <a:solidFill>
                          <a:srgbClr val="000000"/>
                        </a:solidFill>
                        <a:latin typeface="Consola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8456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7C117DB-3B38-86E3-D36B-95A8F490D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23545"/>
              </p:ext>
            </p:extLst>
          </p:nvPr>
        </p:nvGraphicFramePr>
        <p:xfrm>
          <a:off x="1192529" y="5313426"/>
          <a:ext cx="8168639" cy="132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5749">
                  <a:extLst>
                    <a:ext uri="{9D8B030D-6E8A-4147-A177-3AD203B41FA5}">
                      <a16:colId xmlns:a16="http://schemas.microsoft.com/office/drawing/2014/main" val="2285912202"/>
                    </a:ext>
                  </a:extLst>
                </a:gridCol>
                <a:gridCol w="4072890">
                  <a:extLst>
                    <a:ext uri="{9D8B030D-6E8A-4147-A177-3AD203B41FA5}">
                      <a16:colId xmlns:a16="http://schemas.microsoft.com/office/drawing/2014/main" val="2050520537"/>
                    </a:ext>
                  </a:extLst>
                </a:gridCol>
              </a:tblGrid>
              <a:tr h="86785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50" b="0" i="0" u="none" strike="noStrike" noProof="0" dirty="0">
                          <a:solidFill>
                            <a:schemeClr val="tx1"/>
                          </a:solidFill>
                          <a:latin typeface="Consolas"/>
                        </a:rPr>
                        <a:t>-- bad</a:t>
                      </a:r>
                      <a:br>
                        <a:rPr lang="en-US" sz="1350" b="0" i="0" u="none" strike="noStrike" noProof="0" dirty="0">
                          <a:solidFill>
                            <a:srgbClr val="000000"/>
                          </a:solidFill>
                          <a:latin typeface="Consolas"/>
                        </a:rPr>
                      </a:br>
                      <a:r>
                        <a:rPr lang="en-US" sz="1350" b="0" i="0" u="none" strike="noStrike" noProof="0" dirty="0">
                          <a:solidFill>
                            <a:schemeClr val="tx1"/>
                          </a:solidFill>
                          <a:latin typeface="Consolas"/>
                        </a:rPr>
                        <a:t>select </a:t>
                      </a:r>
                      <a:endParaRPr lang="en-US" sz="1350" b="1" i="0" u="none" strike="noStrike" noProof="0" dirty="0"/>
                    </a:p>
                    <a:p>
                      <a:pPr lvl="0">
                        <a:buNone/>
                      </a:pPr>
                      <a:r>
                        <a:rPr lang="en-US" sz="1350" b="0" i="0" u="none" strike="noStrike" noProof="0" dirty="0">
                          <a:solidFill>
                            <a:schemeClr val="tx1"/>
                          </a:solidFill>
                          <a:latin typeface="Consolas"/>
                        </a:rPr>
                        <a:t>   ,</a:t>
                      </a:r>
                      <a:r>
                        <a:rPr lang="en-US" sz="1350" b="0" i="0" u="none" strike="noStrike" noProof="0" dirty="0" err="1">
                          <a:solidFill>
                            <a:schemeClr val="tx1"/>
                          </a:solidFill>
                          <a:latin typeface="Consolas"/>
                        </a:rPr>
                        <a:t>customer_id</a:t>
                      </a:r>
                      <a:endParaRPr lang="en-US" sz="1350" b="1" i="0" u="none" strike="noStrike" noProof="0" dirty="0" err="1"/>
                    </a:p>
                    <a:p>
                      <a:pPr lvl="0">
                        <a:buNone/>
                      </a:pPr>
                      <a:r>
                        <a:rPr lang="en-US" sz="1350" b="0" i="0" u="none" strike="noStrike" noProof="0" dirty="0">
                          <a:solidFill>
                            <a:schemeClr val="tx1"/>
                          </a:solidFill>
                          <a:latin typeface="Consolas"/>
                        </a:rPr>
                        <a:t>from customer</a:t>
                      </a:r>
                      <a:endParaRPr lang="en-US" dirty="0"/>
                    </a:p>
                    <a:p>
                      <a:pPr lvl="0">
                        <a:buNone/>
                      </a:pPr>
                      <a:endParaRPr lang="en-US" sz="1350" b="0" i="0" u="none" strike="noStrike" noProof="0" dirty="0">
                        <a:solidFill>
                          <a:schemeClr val="tx1"/>
                        </a:solidFill>
                        <a:latin typeface="Consolas"/>
                      </a:endParaRPr>
                    </a:p>
                    <a:p>
                      <a:pPr lvl="0">
                        <a:buNone/>
                      </a:pPr>
                      <a:endParaRPr lang="en-US" sz="1350" b="0" i="0" u="none" strike="noStrike" noProof="0" dirty="0">
                        <a:solidFill>
                          <a:schemeClr val="tx1"/>
                        </a:solidFill>
                        <a:latin typeface="Consola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50" b="0" i="0" u="none" strike="noStrike" noProof="0" dirty="0">
                          <a:solidFill>
                            <a:schemeClr val="tx1"/>
                          </a:solidFill>
                          <a:latin typeface="Consolas"/>
                        </a:rPr>
                        <a:t>-- good</a:t>
                      </a:r>
                      <a:br>
                        <a:rPr lang="en-US" sz="1350" b="0" i="0" u="none" strike="noStrike" noProof="0" dirty="0">
                          <a:solidFill>
                            <a:srgbClr val="000000"/>
                          </a:solidFill>
                          <a:latin typeface="Consolas"/>
                        </a:rPr>
                      </a:br>
                      <a:r>
                        <a:rPr lang="en-US" sz="1350" b="0" i="0" u="none" strike="noStrike" noProof="0" dirty="0">
                          <a:solidFill>
                            <a:schemeClr val="tx1"/>
                          </a:solidFill>
                          <a:latin typeface="Consolas"/>
                        </a:rPr>
                        <a:t>    select </a:t>
                      </a:r>
                      <a:endParaRPr lang="en-US" sz="1350" b="0" i="0" u="none" strike="noStrike" noProof="0">
                        <a:solidFill>
                          <a:srgbClr val="000000"/>
                        </a:solidFill>
                        <a:latin typeface="Consolas"/>
                      </a:endParaRPr>
                    </a:p>
                    <a:p>
                      <a:pPr lvl="0">
                        <a:buNone/>
                      </a:pPr>
                      <a:r>
                        <a:rPr lang="en-US" sz="1350" b="0" i="0" u="none" strike="noStrike" noProof="0" dirty="0">
                          <a:solidFill>
                            <a:schemeClr val="tx1"/>
                          </a:solidFill>
                          <a:latin typeface="Consolas"/>
                        </a:rPr>
                        <a:t>        </a:t>
                      </a:r>
                      <a:r>
                        <a:rPr lang="en-US" sz="1350" b="0" i="0" u="none" strike="noStrike" noProof="0" dirty="0" err="1">
                          <a:solidFill>
                            <a:schemeClr val="tx1"/>
                          </a:solidFill>
                          <a:latin typeface="Consolas"/>
                        </a:rPr>
                        <a:t>customer_id</a:t>
                      </a:r>
                      <a:r>
                        <a:rPr lang="en-US" sz="1350" b="0" i="0" u="none" strike="noStrike" noProof="0" dirty="0">
                          <a:solidFill>
                            <a:schemeClr val="tx1"/>
                          </a:solidFill>
                          <a:latin typeface="Consolas"/>
                        </a:rPr>
                        <a:t>,</a:t>
                      </a:r>
                    </a:p>
                    <a:p>
                      <a:pPr lvl="0">
                        <a:buNone/>
                      </a:pPr>
                      <a:r>
                        <a:rPr lang="en-US" sz="1350" b="0" i="0" u="none" strike="noStrike" noProof="0" dirty="0">
                          <a:solidFill>
                            <a:schemeClr val="tx1"/>
                          </a:solidFill>
                          <a:latin typeface="Consolas"/>
                        </a:rPr>
                        <a:t>    from customer</a:t>
                      </a:r>
                      <a:br>
                        <a:rPr lang="en-US" sz="1350" b="0" i="0" u="none" strike="noStrike" noProof="0" dirty="0">
                          <a:solidFill>
                            <a:srgbClr val="000000"/>
                          </a:solidFill>
                          <a:latin typeface="Consolas"/>
                        </a:rPr>
                      </a:br>
                      <a:endParaRPr lang="en-US" sz="1350" b="0" i="0" u="none" strike="noStrike" noProof="0">
                        <a:solidFill>
                          <a:srgbClr val="000000"/>
                        </a:solidFill>
                        <a:latin typeface="Consola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84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2737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9705F-8B71-8A2D-AE16-94916BAA4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1st draft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68A9C-17DE-4E5E-32D5-1B997A373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42" lvl="1">
              <a:spcBef>
                <a:spcPts val="750"/>
              </a:spcBef>
            </a:pPr>
            <a:r>
              <a:rPr lang="en-US" sz="2000" dirty="0"/>
              <a:t>Everything in the query except for “strings” should be lowercase</a:t>
            </a:r>
          </a:p>
          <a:p>
            <a:pPr marL="171442" lvl="1">
              <a:spcBef>
                <a:spcPts val="750"/>
              </a:spcBef>
            </a:pPr>
            <a:endParaRPr lang="en-IN" sz="2000" dirty="0"/>
          </a:p>
          <a:p>
            <a:pPr marL="171442" lvl="1">
              <a:spcBef>
                <a:spcPts val="750"/>
              </a:spcBef>
            </a:pPr>
            <a:r>
              <a:rPr lang="en-US" sz="2000" dirty="0"/>
              <a:t>Using != instead of &lt;&gt;</a:t>
            </a:r>
          </a:p>
          <a:p>
            <a:pPr marL="171442" lvl="1">
              <a:spcBef>
                <a:spcPts val="750"/>
              </a:spcBef>
            </a:pPr>
            <a:endParaRPr lang="en-IN" sz="2000" dirty="0"/>
          </a:p>
          <a:p>
            <a:pPr marL="171442" lvl="1">
              <a:spcBef>
                <a:spcPts val="750"/>
              </a:spcBef>
            </a:pPr>
            <a:r>
              <a:rPr lang="en-US" sz="2000" dirty="0"/>
              <a:t>Inner join should be specified instead of just “join”</a:t>
            </a:r>
          </a:p>
          <a:p>
            <a:pPr marL="171442" lvl="1">
              <a:spcBef>
                <a:spcPts val="750"/>
              </a:spcBef>
            </a:pPr>
            <a:endParaRPr lang="en-IN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60726-6303-BC2F-47AB-B29D026E2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A107-C900-3B4B-8F0F-72A19A6B70A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953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9705F-8B71-8A2D-AE16-94916BAA4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900" dirty="0"/>
              <a:t>Advantages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68A9C-17DE-4E5E-32D5-1B997A373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42" lvl="1">
              <a:spcBef>
                <a:spcPts val="750"/>
              </a:spcBef>
            </a:pPr>
            <a:r>
              <a:rPr lang="en-US" sz="2000" dirty="0"/>
              <a:t>Avoid delay for critical tasks.</a:t>
            </a:r>
            <a:endParaRPr lang="en-IN" sz="2000" dirty="0"/>
          </a:p>
          <a:p>
            <a:pPr marL="171442" lvl="1">
              <a:spcBef>
                <a:spcPts val="750"/>
              </a:spcBef>
            </a:pPr>
            <a:endParaRPr lang="en-US" sz="2000" dirty="0"/>
          </a:p>
          <a:p>
            <a:pPr marL="171442" lvl="1">
              <a:spcBef>
                <a:spcPts val="750"/>
              </a:spcBef>
            </a:pPr>
            <a:r>
              <a:rPr lang="en-US" sz="2000" dirty="0"/>
              <a:t>Reviewing multiple scripts at once</a:t>
            </a:r>
            <a:endParaRPr lang="en-IN" sz="2000" dirty="0"/>
          </a:p>
          <a:p>
            <a:pPr marL="171442" lvl="1">
              <a:spcBef>
                <a:spcPts val="750"/>
              </a:spcBef>
            </a:pPr>
            <a:endParaRPr lang="en-US" sz="2000" dirty="0"/>
          </a:p>
          <a:p>
            <a:pPr marL="171442" lvl="1">
              <a:spcBef>
                <a:spcPts val="750"/>
              </a:spcBef>
            </a:pPr>
            <a:r>
              <a:rPr lang="en-US" sz="2000" dirty="0"/>
              <a:t>Reduce manual efforts</a:t>
            </a:r>
            <a:endParaRPr lang="en-IN" sz="2000" dirty="0"/>
          </a:p>
          <a:p>
            <a:pPr marL="171442" lvl="1">
              <a:spcBef>
                <a:spcPts val="750"/>
              </a:spcBef>
            </a:pPr>
            <a:endParaRPr lang="en-IN" sz="2000" dirty="0"/>
          </a:p>
          <a:p>
            <a:pPr marL="171442" lvl="1">
              <a:spcBef>
                <a:spcPts val="750"/>
              </a:spcBef>
            </a:pPr>
            <a:r>
              <a:rPr lang="en-US" sz="2000" dirty="0"/>
              <a:t>Can review existing models</a:t>
            </a:r>
            <a:endParaRPr lang="en-IN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60726-6303-BC2F-47AB-B29D026E2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A107-C900-3B4B-8F0F-72A19A6B70A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17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9705F-8B71-8A2D-AE16-94916BAA4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900" dirty="0"/>
              <a:t>Future scope 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68A9C-17DE-4E5E-32D5-1B997A373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42" lvl="1">
              <a:spcBef>
                <a:spcPts val="750"/>
              </a:spcBef>
              <a:spcAft>
                <a:spcPts val="800"/>
              </a:spcAft>
            </a:pPr>
            <a:r>
              <a:rPr lang="en-US" sz="2000" dirty="0"/>
              <a:t>Auto fixing some of the inconsistencies like incorrect spaces, incorrect comparison operators</a:t>
            </a:r>
          </a:p>
          <a:p>
            <a:pPr marL="171442" lvl="1">
              <a:spcBef>
                <a:spcPts val="750"/>
              </a:spcBef>
              <a:spcAft>
                <a:spcPts val="800"/>
              </a:spcAft>
            </a:pPr>
            <a:endParaRPr lang="en-US" sz="2000" dirty="0"/>
          </a:p>
          <a:p>
            <a:pPr marL="171442" lvl="1">
              <a:spcBef>
                <a:spcPts val="750"/>
              </a:spcBef>
              <a:spcAft>
                <a:spcPts val="800"/>
              </a:spcAft>
            </a:pPr>
            <a:r>
              <a:rPr lang="en-US" sz="2000" dirty="0"/>
              <a:t>Auto comments/ Suggestions wherever issues are found.</a:t>
            </a:r>
            <a:endParaRPr lang="en-IN" sz="2000" dirty="0"/>
          </a:p>
          <a:p>
            <a:pPr marL="171442" lvl="1">
              <a:spcBef>
                <a:spcPts val="750"/>
              </a:spcBef>
            </a:pPr>
            <a:endParaRPr lang="en-US" sz="2000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60726-6303-BC2F-47AB-B29D026E2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A107-C900-3B4B-8F0F-72A19A6B70A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56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INDBODY_Theme1">
  <a:themeElements>
    <a:clrScheme name="MINDBODY2">
      <a:dk1>
        <a:srgbClr val="000000"/>
      </a:dk1>
      <a:lt1>
        <a:srgbClr val="FFFFFF"/>
      </a:lt1>
      <a:dk2>
        <a:srgbClr val="7D001E"/>
      </a:dk2>
      <a:lt2>
        <a:srgbClr val="BFBFBF"/>
      </a:lt2>
      <a:accent1>
        <a:srgbClr val="E17F00"/>
      </a:accent1>
      <a:accent2>
        <a:srgbClr val="C32538"/>
      </a:accent2>
      <a:accent3>
        <a:srgbClr val="E04213"/>
      </a:accent3>
      <a:accent4>
        <a:srgbClr val="B52B72"/>
      </a:accent4>
      <a:accent5>
        <a:srgbClr val="FE8A02"/>
      </a:accent5>
      <a:accent6>
        <a:srgbClr val="8A0014"/>
      </a:accent6>
      <a:hlink>
        <a:srgbClr val="FFA200"/>
      </a:hlink>
      <a:folHlink>
        <a:srgbClr val="FF6B00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BDS_Template" id="{C62D9B1E-E411-FC4A-B44D-F6C46A8CA14A}" vid="{98295037-032A-B041-9C5E-B25DB95F86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356</Words>
  <Application>Microsoft Office PowerPoint</Application>
  <PresentationFormat>Widescreen</PresentationFormat>
  <Paragraphs>97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Avenir Book</vt:lpstr>
      <vt:lpstr>Averta</vt:lpstr>
      <vt:lpstr>Averta Regular</vt:lpstr>
      <vt:lpstr>Averta Semibold</vt:lpstr>
      <vt:lpstr>Calibri</vt:lpstr>
      <vt:lpstr>Consolas</vt:lpstr>
      <vt:lpstr>Segoe UI</vt:lpstr>
      <vt:lpstr>MINDBODY_Theme1</vt:lpstr>
      <vt:lpstr>Peer Review Exception Generator</vt:lpstr>
      <vt:lpstr>Agenda</vt:lpstr>
      <vt:lpstr>Objective</vt:lpstr>
      <vt:lpstr>Tools – Language &amp; technology</vt:lpstr>
      <vt:lpstr>Rules for 1st draft</vt:lpstr>
      <vt:lpstr>Rules for 1st draft</vt:lpstr>
      <vt:lpstr>Rules for 1st draft</vt:lpstr>
      <vt:lpstr>Advantages </vt:lpstr>
      <vt:lpstr>Future scope  </vt:lpstr>
      <vt:lpstr>Thankyou!</vt:lpstr>
    </vt:vector>
  </TitlesOfParts>
  <Company>MINDBODY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DBNE/+ Overview</dc:title>
  <dc:creator>Vaibhav Dighe</dc:creator>
  <cp:lastModifiedBy>Vaibhav Dighe</cp:lastModifiedBy>
  <cp:revision>95</cp:revision>
  <dcterms:created xsi:type="dcterms:W3CDTF">2022-06-27T15:28:57Z</dcterms:created>
  <dcterms:modified xsi:type="dcterms:W3CDTF">2022-08-10T14:23:39Z</dcterms:modified>
</cp:coreProperties>
</file>